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Tex Gyre Bonum Italics" charset="1" panose="00000500000000000000"/>
      <p:regular r:id="rId36"/>
    </p:embeddedFont>
    <p:embeddedFont>
      <p:font typeface="Tex Gyre Bonum" charset="1" panose="00000500000000000000"/>
      <p:regular r:id="rId37"/>
    </p:embeddedFont>
    <p:embeddedFont>
      <p:font typeface="Tex Gyre Bonum Bold" charset="1" panose="00000800000000000000"/>
      <p:regular r:id="rId38"/>
    </p:embeddedFont>
    <p:embeddedFont>
      <p:font typeface="Gliker Bold" charset="1" panose="00000800000000000000"/>
      <p:regular r:id="rId39"/>
    </p:embeddedFont>
    <p:embeddedFont>
      <p:font typeface="Tarif Light" charset="1" panose="00000300000000000000"/>
      <p:regular r:id="rId40"/>
    </p:embeddedFont>
    <p:embeddedFont>
      <p:font typeface="Higuen Elegant Serif" charset="1" panose="00000000000000000000"/>
      <p:regular r:id="rId41"/>
    </p:embeddedFont>
    <p:embeddedFont>
      <p:font typeface="ITC Benguiat" charset="1" panose="02030603050306020704"/>
      <p:regular r:id="rId42"/>
    </p:embeddedFont>
    <p:embeddedFont>
      <p:font typeface="Neue Machina" charset="1" panose="000005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3.pn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9.png" Type="http://schemas.openxmlformats.org/officeDocument/2006/relationships/image"/><Relationship Id="rId5" Target="../media/image40.svg" Type="http://schemas.openxmlformats.org/officeDocument/2006/relationships/image"/><Relationship Id="rId6" Target="../media/image41.png" Type="http://schemas.openxmlformats.org/officeDocument/2006/relationships/image"/><Relationship Id="rId7" Target="../media/image42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22.png" Type="http://schemas.openxmlformats.org/officeDocument/2006/relationships/image"/><Relationship Id="rId9" Target="../media/image2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28.png" Type="http://schemas.openxmlformats.org/officeDocument/2006/relationships/image"/><Relationship Id="rId7" Target="../media/image29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75993"/>
            <a:ext cx="18814895" cy="1203733"/>
            <a:chOff x="0" y="0"/>
            <a:chExt cx="4955363" cy="3170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317033"/>
            </a:xfrm>
            <a:custGeom>
              <a:avLst/>
              <a:gdLst/>
              <a:ahLst/>
              <a:cxnLst/>
              <a:rect r="r" b="b" t="t" l="l"/>
              <a:pathLst>
                <a:path h="317033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317033"/>
                  </a:lnTo>
                  <a:lnTo>
                    <a:pt x="0" y="317033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551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1985" y="9258300"/>
            <a:ext cx="19417061" cy="1354873"/>
            <a:chOff x="0" y="0"/>
            <a:chExt cx="5113958" cy="35683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356839"/>
            </a:xfrm>
            <a:custGeom>
              <a:avLst/>
              <a:gdLst/>
              <a:ahLst/>
              <a:cxnLst/>
              <a:rect r="r" b="b" t="t" l="l"/>
              <a:pathLst>
                <a:path h="35683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356839"/>
                  </a:lnTo>
                  <a:lnTo>
                    <a:pt x="0" y="35683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39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404261">
            <a:off x="9776778" y="1775974"/>
            <a:ext cx="8396015" cy="7693803"/>
          </a:xfrm>
          <a:custGeom>
            <a:avLst/>
            <a:gdLst/>
            <a:ahLst/>
            <a:cxnLst/>
            <a:rect r="r" b="b" t="t" l="l"/>
            <a:pathLst>
              <a:path h="7693803" w="8396015">
                <a:moveTo>
                  <a:pt x="0" y="0"/>
                </a:moveTo>
                <a:lnTo>
                  <a:pt x="8396016" y="0"/>
                </a:lnTo>
                <a:lnTo>
                  <a:pt x="8396016" y="7693803"/>
                </a:lnTo>
                <a:lnTo>
                  <a:pt x="0" y="76938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986" y="1310014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9" y="0"/>
                </a:lnTo>
                <a:lnTo>
                  <a:pt x="1929469" y="1929469"/>
                </a:lnTo>
                <a:lnTo>
                  <a:pt x="0" y="192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57211" y="6260270"/>
            <a:ext cx="9396051" cy="104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23"/>
              </a:lnSpc>
            </a:pPr>
            <a:r>
              <a:rPr lang="en-US" sz="2663" i="true" spc="-119">
                <a:solidFill>
                  <a:srgbClr val="142144"/>
                </a:solidFill>
                <a:latin typeface="Tex Gyre Bonum Italics"/>
                <a:ea typeface="Tex Gyre Bonum Italics"/>
                <a:cs typeface="Tex Gyre Bonum Italics"/>
                <a:sym typeface="Tex Gyre Bonum Italics"/>
              </a:rPr>
              <a:t>MARYAM JAFFAR A</a:t>
            </a:r>
            <a:r>
              <a:rPr lang="en-US" sz="2663" i="true" spc="-119">
                <a:solidFill>
                  <a:srgbClr val="142144"/>
                </a:solidFill>
                <a:latin typeface="Tex Gyre Bonum Italics"/>
                <a:ea typeface="Tex Gyre Bonum Italics"/>
                <a:cs typeface="Tex Gyre Bonum Italics"/>
                <a:sym typeface="Tex Gyre Bonum Italics"/>
              </a:rPr>
              <a:t>LQASSAS</a:t>
            </a:r>
          </a:p>
          <a:p>
            <a:pPr algn="ctr">
              <a:lnSpc>
                <a:spcPts val="2023"/>
              </a:lnSpc>
            </a:pPr>
          </a:p>
          <a:p>
            <a:pPr algn="ctr">
              <a:lnSpc>
                <a:spcPts val="2023"/>
              </a:lnSpc>
            </a:pPr>
            <a:r>
              <a:rPr lang="en-US" sz="2663" i="true" spc="-119">
                <a:solidFill>
                  <a:srgbClr val="142144"/>
                </a:solidFill>
                <a:latin typeface="Tex Gyre Bonum Italics"/>
                <a:ea typeface="Tex Gyre Bonum Italics"/>
                <a:cs typeface="Tex Gyre Bonum Italics"/>
                <a:sym typeface="Tex Gyre Bonum Italics"/>
              </a:rPr>
              <a:t>DAB 16</a:t>
            </a:r>
          </a:p>
          <a:p>
            <a:pPr algn="ctr">
              <a:lnSpc>
                <a:spcPts val="202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625873"/>
            <a:ext cx="9057072" cy="129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54"/>
              </a:lnSpc>
            </a:pPr>
            <a:r>
              <a:rPr lang="en-US" sz="6387" i="true" spc="-287">
                <a:solidFill>
                  <a:srgbClr val="142144"/>
                </a:solidFill>
                <a:latin typeface="Tex Gyre Bonum Italics"/>
                <a:ea typeface="Tex Gyre Bonum Italics"/>
                <a:cs typeface="Tex Gyre Bonum Italics"/>
                <a:sym typeface="Tex Gyre Bonum Italics"/>
              </a:rPr>
              <a:t>Detecting Fraud in Vehic</a:t>
            </a:r>
            <a:r>
              <a:rPr lang="en-US" sz="6387" i="true" spc="-287">
                <a:solidFill>
                  <a:srgbClr val="142144"/>
                </a:solidFill>
                <a:latin typeface="Tex Gyre Bonum Italics"/>
                <a:ea typeface="Tex Gyre Bonum Italics"/>
                <a:cs typeface="Tex Gyre Bonum Italics"/>
                <a:sym typeface="Tex Gyre Bonum Italics"/>
              </a:rPr>
              <a:t>le Insurance Claims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603687"/>
            <a:ext cx="11421829" cy="580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77"/>
              </a:lnSpc>
            </a:pP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 Tim</a:t>
            </a: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e Analysis</a:t>
            </a:r>
          </a:p>
          <a:p>
            <a:pPr algn="l">
              <a:lnSpc>
                <a:spcPts val="14677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62465" y="978220"/>
            <a:ext cx="14827502" cy="8229600"/>
          </a:xfrm>
          <a:custGeom>
            <a:avLst/>
            <a:gdLst/>
            <a:ahLst/>
            <a:cxnLst/>
            <a:rect r="r" b="b" t="t" l="l"/>
            <a:pathLst>
              <a:path h="8229600" w="14827502">
                <a:moveTo>
                  <a:pt x="0" y="0"/>
                </a:moveTo>
                <a:lnTo>
                  <a:pt x="14827502" y="0"/>
                </a:lnTo>
                <a:lnTo>
                  <a:pt x="1482750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66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79274" y="997999"/>
            <a:ext cx="15129452" cy="8190041"/>
          </a:xfrm>
          <a:custGeom>
            <a:avLst/>
            <a:gdLst/>
            <a:ahLst/>
            <a:cxnLst/>
            <a:rect r="r" b="b" t="t" l="l"/>
            <a:pathLst>
              <a:path h="8190041" w="15129452">
                <a:moveTo>
                  <a:pt x="0" y="0"/>
                </a:moveTo>
                <a:lnTo>
                  <a:pt x="15129452" y="0"/>
                </a:lnTo>
                <a:lnTo>
                  <a:pt x="15129452" y="8190042"/>
                </a:lnTo>
                <a:lnTo>
                  <a:pt x="0" y="81900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2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078518" y="1028700"/>
            <a:ext cx="12852499" cy="8125167"/>
          </a:xfrm>
          <a:custGeom>
            <a:avLst/>
            <a:gdLst/>
            <a:ahLst/>
            <a:cxnLst/>
            <a:rect r="r" b="b" t="t" l="l"/>
            <a:pathLst>
              <a:path h="8125167" w="12852499">
                <a:moveTo>
                  <a:pt x="0" y="0"/>
                </a:moveTo>
                <a:lnTo>
                  <a:pt x="12852500" y="0"/>
                </a:lnTo>
                <a:lnTo>
                  <a:pt x="12852500" y="8125167"/>
                </a:lnTo>
                <a:lnTo>
                  <a:pt x="0" y="81251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47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581" y="4112221"/>
            <a:ext cx="607504" cy="712424"/>
          </a:xfrm>
          <a:custGeom>
            <a:avLst/>
            <a:gdLst/>
            <a:ahLst/>
            <a:cxnLst/>
            <a:rect r="r" b="b" t="t" l="l"/>
            <a:pathLst>
              <a:path h="712424" w="607504">
                <a:moveTo>
                  <a:pt x="0" y="0"/>
                </a:moveTo>
                <a:lnTo>
                  <a:pt x="607503" y="0"/>
                </a:lnTo>
                <a:lnTo>
                  <a:pt x="607503" y="712424"/>
                </a:lnTo>
                <a:lnTo>
                  <a:pt x="0" y="71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581" y="6303359"/>
            <a:ext cx="854319" cy="497059"/>
          </a:xfrm>
          <a:custGeom>
            <a:avLst/>
            <a:gdLst/>
            <a:ahLst/>
            <a:cxnLst/>
            <a:rect r="r" b="b" t="t" l="l"/>
            <a:pathLst>
              <a:path h="497059" w="854319">
                <a:moveTo>
                  <a:pt x="0" y="0"/>
                </a:moveTo>
                <a:lnTo>
                  <a:pt x="854319" y="0"/>
                </a:lnTo>
                <a:lnTo>
                  <a:pt x="854319" y="497059"/>
                </a:lnTo>
                <a:lnTo>
                  <a:pt x="0" y="497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342" y="1545955"/>
            <a:ext cx="17999380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Recommendation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5136" y="4074099"/>
            <a:ext cx="8462609" cy="88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36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Increased monitoring during high-risk periods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25136" y="6157554"/>
            <a:ext cx="8839811" cy="883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9"/>
              </a:lnSpc>
            </a:pPr>
            <a:r>
              <a:rPr lang="en-US" sz="36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Improving strategies that have historically reduced fraud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603687"/>
            <a:ext cx="11421829" cy="580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77"/>
              </a:lnSpc>
            </a:pP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 Vehicl</a:t>
            </a: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e Analysis</a:t>
            </a:r>
          </a:p>
          <a:p>
            <a:pPr algn="l">
              <a:lnSpc>
                <a:spcPts val="1467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39409"/>
            <a:ext cx="18814895" cy="1167150"/>
            <a:chOff x="0" y="0"/>
            <a:chExt cx="4955363" cy="307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307397"/>
            </a:xfrm>
            <a:custGeom>
              <a:avLst/>
              <a:gdLst/>
              <a:ahLst/>
              <a:cxnLst/>
              <a:rect r="r" b="b" t="t" l="l"/>
              <a:pathLst>
                <a:path h="307397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307397"/>
                  </a:lnTo>
                  <a:lnTo>
                    <a:pt x="0" y="307397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45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20524" y="4368371"/>
            <a:ext cx="638776" cy="635292"/>
          </a:xfrm>
          <a:custGeom>
            <a:avLst/>
            <a:gdLst/>
            <a:ahLst/>
            <a:cxnLst/>
            <a:rect r="r" b="b" t="t" l="l"/>
            <a:pathLst>
              <a:path h="635292" w="638776">
                <a:moveTo>
                  <a:pt x="0" y="0"/>
                </a:moveTo>
                <a:lnTo>
                  <a:pt x="638776" y="0"/>
                </a:lnTo>
                <a:lnTo>
                  <a:pt x="638776" y="635292"/>
                </a:lnTo>
                <a:lnTo>
                  <a:pt x="0" y="6352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12371" y="5143500"/>
            <a:ext cx="5375629" cy="4114800"/>
          </a:xfrm>
          <a:custGeom>
            <a:avLst/>
            <a:gdLst/>
            <a:ahLst/>
            <a:cxnLst/>
            <a:rect r="r" b="b" t="t" l="l"/>
            <a:pathLst>
              <a:path h="4114800" w="5375629">
                <a:moveTo>
                  <a:pt x="0" y="0"/>
                </a:moveTo>
                <a:lnTo>
                  <a:pt x="5375629" y="0"/>
                </a:lnTo>
                <a:lnTo>
                  <a:pt x="53756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966" y="746166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8" y="0"/>
                </a:lnTo>
                <a:lnTo>
                  <a:pt x="1929468" y="1929468"/>
                </a:lnTo>
                <a:lnTo>
                  <a:pt x="0" y="19294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72310" y="3263591"/>
            <a:ext cx="12268751" cy="3359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8"/>
              </a:lnSpc>
            </a:pPr>
          </a:p>
          <a:p>
            <a:pPr algn="just">
              <a:lnSpc>
                <a:spcPts val="3768"/>
              </a:lnSpc>
            </a:pPr>
          </a:p>
          <a:p>
            <a:pPr algn="just">
              <a:lnSpc>
                <a:spcPts val="3768"/>
              </a:lnSpc>
            </a:pPr>
            <a:r>
              <a:rPr lang="en-US" sz="3221" b="true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Liability:  Covers damages to others caused by you only.</a:t>
            </a:r>
          </a:p>
          <a:p>
            <a:pPr algn="just">
              <a:lnSpc>
                <a:spcPts val="3768"/>
              </a:lnSpc>
            </a:pPr>
          </a:p>
          <a:p>
            <a:pPr algn="just">
              <a:lnSpc>
                <a:spcPts val="3768"/>
              </a:lnSpc>
            </a:pPr>
            <a:r>
              <a:rPr lang="en-US" sz="3221" b="true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Collision: Covers damage to your vehicle in a collision.</a:t>
            </a:r>
          </a:p>
          <a:p>
            <a:pPr algn="just">
              <a:lnSpc>
                <a:spcPts val="3768"/>
              </a:lnSpc>
            </a:pPr>
          </a:p>
          <a:p>
            <a:pPr algn="just">
              <a:lnSpc>
                <a:spcPts val="3768"/>
              </a:lnSpc>
            </a:pPr>
            <a:r>
              <a:rPr lang="en-US" sz="3221" b="true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All perils: Covers most potential damages and losses.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72310" y="1977600"/>
            <a:ext cx="11425142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Type of policy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5143500"/>
            <a:ext cx="749851" cy="766577"/>
          </a:xfrm>
          <a:custGeom>
            <a:avLst/>
            <a:gdLst/>
            <a:ahLst/>
            <a:cxnLst/>
            <a:rect r="r" b="b" t="t" l="l"/>
            <a:pathLst>
              <a:path h="766577" w="749851">
                <a:moveTo>
                  <a:pt x="0" y="0"/>
                </a:moveTo>
                <a:lnTo>
                  <a:pt x="749851" y="0"/>
                </a:lnTo>
                <a:lnTo>
                  <a:pt x="749851" y="766577"/>
                </a:lnTo>
                <a:lnTo>
                  <a:pt x="0" y="766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4110223"/>
            <a:ext cx="749851" cy="766577"/>
          </a:xfrm>
          <a:custGeom>
            <a:avLst/>
            <a:gdLst/>
            <a:ahLst/>
            <a:cxnLst/>
            <a:rect r="r" b="b" t="t" l="l"/>
            <a:pathLst>
              <a:path h="766577" w="749851">
                <a:moveTo>
                  <a:pt x="0" y="0"/>
                </a:moveTo>
                <a:lnTo>
                  <a:pt x="749851" y="0"/>
                </a:lnTo>
                <a:lnTo>
                  <a:pt x="749851" y="766577"/>
                </a:lnTo>
                <a:lnTo>
                  <a:pt x="0" y="7665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8700" y="6176777"/>
            <a:ext cx="749851" cy="766577"/>
          </a:xfrm>
          <a:custGeom>
            <a:avLst/>
            <a:gdLst/>
            <a:ahLst/>
            <a:cxnLst/>
            <a:rect r="r" b="b" t="t" l="l"/>
            <a:pathLst>
              <a:path h="766577" w="749851">
                <a:moveTo>
                  <a:pt x="0" y="0"/>
                </a:moveTo>
                <a:lnTo>
                  <a:pt x="749851" y="0"/>
                </a:lnTo>
                <a:lnTo>
                  <a:pt x="749851" y="766576"/>
                </a:lnTo>
                <a:lnTo>
                  <a:pt x="0" y="7665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56109" y="1395830"/>
            <a:ext cx="14405873" cy="7862470"/>
          </a:xfrm>
          <a:custGeom>
            <a:avLst/>
            <a:gdLst/>
            <a:ahLst/>
            <a:cxnLst/>
            <a:rect r="r" b="b" t="t" l="l"/>
            <a:pathLst>
              <a:path h="7862470" w="14405873">
                <a:moveTo>
                  <a:pt x="0" y="0"/>
                </a:moveTo>
                <a:lnTo>
                  <a:pt x="14405873" y="0"/>
                </a:lnTo>
                <a:lnTo>
                  <a:pt x="14405873" y="7862470"/>
                </a:lnTo>
                <a:lnTo>
                  <a:pt x="0" y="7862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29092" y="265071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18934" y="3051805"/>
            <a:ext cx="5554787" cy="5554787"/>
          </a:xfrm>
          <a:custGeom>
            <a:avLst/>
            <a:gdLst/>
            <a:ahLst/>
            <a:cxnLst/>
            <a:rect r="r" b="b" t="t" l="l"/>
            <a:pathLst>
              <a:path h="5554787" w="5554787">
                <a:moveTo>
                  <a:pt x="0" y="0"/>
                </a:moveTo>
                <a:lnTo>
                  <a:pt x="5554787" y="0"/>
                </a:lnTo>
                <a:lnTo>
                  <a:pt x="5554787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66606" y="3051805"/>
            <a:ext cx="5554787" cy="5554787"/>
          </a:xfrm>
          <a:custGeom>
            <a:avLst/>
            <a:gdLst/>
            <a:ahLst/>
            <a:cxnLst/>
            <a:rect r="r" b="b" t="t" l="l"/>
            <a:pathLst>
              <a:path h="5554787" w="5554787">
                <a:moveTo>
                  <a:pt x="0" y="0"/>
                </a:moveTo>
                <a:lnTo>
                  <a:pt x="5554788" y="0"/>
                </a:lnTo>
                <a:lnTo>
                  <a:pt x="5554788" y="5554787"/>
                </a:lnTo>
                <a:lnTo>
                  <a:pt x="0" y="55547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773341" y="1327790"/>
            <a:ext cx="12741319" cy="172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1399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Type of cars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19641" y="7392953"/>
            <a:ext cx="45758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Sedan car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3075" y="7392953"/>
            <a:ext cx="45758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Utility car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83440" y="7392953"/>
            <a:ext cx="4575860" cy="883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sz="72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Sport car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78305" y="1028700"/>
            <a:ext cx="11925500" cy="8229600"/>
          </a:xfrm>
          <a:custGeom>
            <a:avLst/>
            <a:gdLst/>
            <a:ahLst/>
            <a:cxnLst/>
            <a:rect r="r" b="b" t="t" l="l"/>
            <a:pathLst>
              <a:path h="8229600" w="11925500">
                <a:moveTo>
                  <a:pt x="0" y="0"/>
                </a:moveTo>
                <a:lnTo>
                  <a:pt x="11925499" y="0"/>
                </a:lnTo>
                <a:lnTo>
                  <a:pt x="119254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92" t="0" r="-1296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39409"/>
            <a:ext cx="18814895" cy="1167150"/>
            <a:chOff x="0" y="0"/>
            <a:chExt cx="4955363" cy="307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307397"/>
            </a:xfrm>
            <a:custGeom>
              <a:avLst/>
              <a:gdLst/>
              <a:ahLst/>
              <a:cxnLst/>
              <a:rect r="r" b="b" t="t" l="l"/>
              <a:pathLst>
                <a:path h="307397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307397"/>
                  </a:lnTo>
                  <a:lnTo>
                    <a:pt x="0" y="307397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45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3966" y="746166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8" y="0"/>
                </a:lnTo>
                <a:lnTo>
                  <a:pt x="1929468" y="1929468"/>
                </a:lnTo>
                <a:lnTo>
                  <a:pt x="0" y="19294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18471">
            <a:off x="3028413" y="3474400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9"/>
                </a:lnTo>
                <a:lnTo>
                  <a:pt x="0" y="826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618471">
            <a:off x="10559513" y="3655144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8"/>
                </a:lnTo>
                <a:lnTo>
                  <a:pt x="0" y="82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618471">
            <a:off x="3028413" y="5447953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8"/>
                </a:lnTo>
                <a:lnTo>
                  <a:pt x="0" y="82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618471">
            <a:off x="10559513" y="5313235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8"/>
                </a:lnTo>
                <a:lnTo>
                  <a:pt x="0" y="82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18471">
            <a:off x="3028413" y="7384966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8"/>
                </a:lnTo>
                <a:lnTo>
                  <a:pt x="0" y="826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618471">
            <a:off x="10559513" y="7134206"/>
            <a:ext cx="838495" cy="826299"/>
          </a:xfrm>
          <a:custGeom>
            <a:avLst/>
            <a:gdLst/>
            <a:ahLst/>
            <a:cxnLst/>
            <a:rect r="r" b="b" t="t" l="l"/>
            <a:pathLst>
              <a:path h="826299" w="838495">
                <a:moveTo>
                  <a:pt x="0" y="0"/>
                </a:moveTo>
                <a:lnTo>
                  <a:pt x="838495" y="0"/>
                </a:lnTo>
                <a:lnTo>
                  <a:pt x="838495" y="826299"/>
                </a:lnTo>
                <a:lnTo>
                  <a:pt x="0" y="826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50683" y="1842138"/>
            <a:ext cx="4570868" cy="1049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48"/>
              </a:lnSpc>
            </a:pPr>
            <a:r>
              <a:rPr lang="en-US" sz="9531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Agenda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91747" y="3734946"/>
            <a:ext cx="5131181" cy="40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PROBLEM STATEMENT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81786" y="5689479"/>
            <a:ext cx="13393949" cy="40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OBJECTIVES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281786" y="7642606"/>
            <a:ext cx="4457632" cy="77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RECOMENDATIONS</a:t>
            </a:r>
          </a:p>
          <a:p>
            <a:pPr algn="l">
              <a:lnSpc>
                <a:spcPts val="2970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4281786" y="3734196"/>
            <a:ext cx="5100571" cy="40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INTRODUCTION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791747" y="5689479"/>
            <a:ext cx="13393949" cy="40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1747" y="7521514"/>
            <a:ext cx="13393949" cy="40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70"/>
              </a:lnSpc>
            </a:pPr>
            <a:r>
              <a:rPr lang="en-US" sz="3300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855578" y="978220"/>
            <a:ext cx="11526484" cy="8229600"/>
          </a:xfrm>
          <a:custGeom>
            <a:avLst/>
            <a:gdLst/>
            <a:ahLst/>
            <a:cxnLst/>
            <a:rect r="r" b="b" t="t" l="l"/>
            <a:pathLst>
              <a:path h="8229600" w="11526484">
                <a:moveTo>
                  <a:pt x="0" y="0"/>
                </a:moveTo>
                <a:lnTo>
                  <a:pt x="11526484" y="0"/>
                </a:lnTo>
                <a:lnTo>
                  <a:pt x="11526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327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55818" y="1436414"/>
            <a:ext cx="17653079" cy="7096703"/>
          </a:xfrm>
          <a:custGeom>
            <a:avLst/>
            <a:gdLst/>
            <a:ahLst/>
            <a:cxnLst/>
            <a:rect r="r" b="b" t="t" l="l"/>
            <a:pathLst>
              <a:path h="7096703" w="17653079">
                <a:moveTo>
                  <a:pt x="0" y="0"/>
                </a:moveTo>
                <a:lnTo>
                  <a:pt x="17653079" y="0"/>
                </a:lnTo>
                <a:lnTo>
                  <a:pt x="17653079" y="7096704"/>
                </a:lnTo>
                <a:lnTo>
                  <a:pt x="0" y="70967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05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60466" y="1028700"/>
            <a:ext cx="14643782" cy="8229600"/>
          </a:xfrm>
          <a:custGeom>
            <a:avLst/>
            <a:gdLst/>
            <a:ahLst/>
            <a:cxnLst/>
            <a:rect r="r" b="b" t="t" l="l"/>
            <a:pathLst>
              <a:path h="8229600" w="14643782">
                <a:moveTo>
                  <a:pt x="0" y="0"/>
                </a:moveTo>
                <a:lnTo>
                  <a:pt x="14643782" y="0"/>
                </a:lnTo>
                <a:lnTo>
                  <a:pt x="1464378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1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581" y="4112221"/>
            <a:ext cx="607504" cy="712424"/>
          </a:xfrm>
          <a:custGeom>
            <a:avLst/>
            <a:gdLst/>
            <a:ahLst/>
            <a:cxnLst/>
            <a:rect r="r" b="b" t="t" l="l"/>
            <a:pathLst>
              <a:path h="712424" w="607504">
                <a:moveTo>
                  <a:pt x="0" y="0"/>
                </a:moveTo>
                <a:lnTo>
                  <a:pt x="607503" y="0"/>
                </a:lnTo>
                <a:lnTo>
                  <a:pt x="607503" y="712424"/>
                </a:lnTo>
                <a:lnTo>
                  <a:pt x="0" y="71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581" y="6303359"/>
            <a:ext cx="854319" cy="497059"/>
          </a:xfrm>
          <a:custGeom>
            <a:avLst/>
            <a:gdLst/>
            <a:ahLst/>
            <a:cxnLst/>
            <a:rect r="r" b="b" t="t" l="l"/>
            <a:pathLst>
              <a:path h="497059" w="854319">
                <a:moveTo>
                  <a:pt x="0" y="0"/>
                </a:moveTo>
                <a:lnTo>
                  <a:pt x="854319" y="0"/>
                </a:lnTo>
                <a:lnTo>
                  <a:pt x="854319" y="497059"/>
                </a:lnTo>
                <a:lnTo>
                  <a:pt x="0" y="497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342" y="1545955"/>
            <a:ext cx="17999380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Recommendation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5136" y="3623566"/>
            <a:ext cx="8462609" cy="178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30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Improving pricing and coding policies by vehicle type can help with a more accurate allocation of risk and reduce the likelihood of fraudulent claims.</a:t>
            </a:r>
          </a:p>
          <a:p>
            <a:pPr algn="l">
              <a:lnSpc>
                <a:spcPts val="27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36535" y="5955550"/>
            <a:ext cx="8839811" cy="1784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9"/>
              </a:lnSpc>
            </a:pPr>
            <a:r>
              <a:rPr lang="en-US" sz="30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Monitoring fraud patterns associated with specific vehicle makes can guide insurers to strengthen their due diligence procedures before issuing or renewing policies</a:t>
            </a:r>
          </a:p>
          <a:p>
            <a:pPr algn="l">
              <a:lnSpc>
                <a:spcPts val="2789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603687"/>
            <a:ext cx="11421829" cy="5807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77"/>
              </a:lnSpc>
            </a:pP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Owner Analysis</a:t>
            </a:r>
          </a:p>
          <a:p>
            <a:pPr algn="l">
              <a:lnSpc>
                <a:spcPts val="14677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220481" y="1028700"/>
            <a:ext cx="14546839" cy="8229600"/>
          </a:xfrm>
          <a:custGeom>
            <a:avLst/>
            <a:gdLst/>
            <a:ahLst/>
            <a:cxnLst/>
            <a:rect r="r" b="b" t="t" l="l"/>
            <a:pathLst>
              <a:path h="8229600" w="14546839">
                <a:moveTo>
                  <a:pt x="0" y="0"/>
                </a:moveTo>
                <a:lnTo>
                  <a:pt x="14546839" y="0"/>
                </a:lnTo>
                <a:lnTo>
                  <a:pt x="145468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029758" y="1028700"/>
            <a:ext cx="14899341" cy="8229600"/>
          </a:xfrm>
          <a:custGeom>
            <a:avLst/>
            <a:gdLst/>
            <a:ahLst/>
            <a:cxnLst/>
            <a:rect r="r" b="b" t="t" l="l"/>
            <a:pathLst>
              <a:path h="8229600" w="14899341">
                <a:moveTo>
                  <a:pt x="0" y="0"/>
                </a:moveTo>
                <a:lnTo>
                  <a:pt x="14899341" y="0"/>
                </a:lnTo>
                <a:lnTo>
                  <a:pt x="148993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2361161" y="927740"/>
            <a:ext cx="13178036" cy="8330560"/>
          </a:xfrm>
          <a:custGeom>
            <a:avLst/>
            <a:gdLst/>
            <a:ahLst/>
            <a:cxnLst/>
            <a:rect r="r" b="b" t="t" l="l"/>
            <a:pathLst>
              <a:path h="8330560" w="13178036">
                <a:moveTo>
                  <a:pt x="0" y="0"/>
                </a:moveTo>
                <a:lnTo>
                  <a:pt x="13178036" y="0"/>
                </a:lnTo>
                <a:lnTo>
                  <a:pt x="13178036" y="8330560"/>
                </a:lnTo>
                <a:lnTo>
                  <a:pt x="0" y="8330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195189"/>
            <a:ext cx="18814895" cy="1122930"/>
            <a:chOff x="0" y="0"/>
            <a:chExt cx="4955363" cy="2957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5751"/>
            </a:xfrm>
            <a:custGeom>
              <a:avLst/>
              <a:gdLst/>
              <a:ahLst/>
              <a:cxnLst/>
              <a:rect r="r" b="b" t="t" l="l"/>
              <a:pathLst>
                <a:path h="295751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5751"/>
                  </a:lnTo>
                  <a:lnTo>
                    <a:pt x="0" y="295751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3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922544" y="1298305"/>
            <a:ext cx="6960421" cy="8376875"/>
          </a:xfrm>
          <a:custGeom>
            <a:avLst/>
            <a:gdLst/>
            <a:ahLst/>
            <a:cxnLst/>
            <a:rect r="r" b="b" t="t" l="l"/>
            <a:pathLst>
              <a:path h="8376875" w="6960421">
                <a:moveTo>
                  <a:pt x="0" y="0"/>
                </a:moveTo>
                <a:lnTo>
                  <a:pt x="6960422" y="0"/>
                </a:lnTo>
                <a:lnTo>
                  <a:pt x="6960422" y="8376875"/>
                </a:lnTo>
                <a:lnTo>
                  <a:pt x="0" y="8376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581" y="4112221"/>
            <a:ext cx="607504" cy="712424"/>
          </a:xfrm>
          <a:custGeom>
            <a:avLst/>
            <a:gdLst/>
            <a:ahLst/>
            <a:cxnLst/>
            <a:rect r="r" b="b" t="t" l="l"/>
            <a:pathLst>
              <a:path h="712424" w="607504">
                <a:moveTo>
                  <a:pt x="0" y="0"/>
                </a:moveTo>
                <a:lnTo>
                  <a:pt x="607503" y="0"/>
                </a:lnTo>
                <a:lnTo>
                  <a:pt x="607503" y="712424"/>
                </a:lnTo>
                <a:lnTo>
                  <a:pt x="0" y="7124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581" y="6303359"/>
            <a:ext cx="854319" cy="497059"/>
          </a:xfrm>
          <a:custGeom>
            <a:avLst/>
            <a:gdLst/>
            <a:ahLst/>
            <a:cxnLst/>
            <a:rect r="r" b="b" t="t" l="l"/>
            <a:pathLst>
              <a:path h="497059" w="854319">
                <a:moveTo>
                  <a:pt x="0" y="0"/>
                </a:moveTo>
                <a:lnTo>
                  <a:pt x="854319" y="0"/>
                </a:lnTo>
                <a:lnTo>
                  <a:pt x="854319" y="497059"/>
                </a:lnTo>
                <a:lnTo>
                  <a:pt x="0" y="4970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9342" y="1545955"/>
            <a:ext cx="17999380" cy="108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19"/>
              </a:lnSpc>
            </a:pPr>
            <a:r>
              <a:rPr lang="en-US" sz="879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Recommendation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25136" y="3656404"/>
            <a:ext cx="8462609" cy="2384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30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Strengthening scrutiny of high-risk fraud groups, such as men and adults aged 31–40, helps direct resources toward high-risk claimants.</a:t>
            </a:r>
          </a:p>
          <a:p>
            <a:pPr algn="l">
              <a:lnSpc>
                <a:spcPts val="2789"/>
              </a:lnSpc>
            </a:pPr>
          </a:p>
          <a:p>
            <a:pPr algn="l">
              <a:lnSpc>
                <a:spcPts val="278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2936535" y="6266211"/>
            <a:ext cx="8839811" cy="1649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54"/>
              </a:lnSpc>
            </a:pPr>
            <a:r>
              <a:rPr lang="en-US" sz="30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Reviewing fraud patterns by marital status and gender can support the development of more precise targeting policies that reduce fraudulent claims in the future.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61507" y="2349305"/>
            <a:ext cx="7619768" cy="6594563"/>
          </a:xfrm>
          <a:custGeom>
            <a:avLst/>
            <a:gdLst/>
            <a:ahLst/>
            <a:cxnLst/>
            <a:rect r="r" b="b" t="t" l="l"/>
            <a:pathLst>
              <a:path h="6594563" w="7619768">
                <a:moveTo>
                  <a:pt x="0" y="0"/>
                </a:moveTo>
                <a:lnTo>
                  <a:pt x="7619767" y="0"/>
                </a:lnTo>
                <a:lnTo>
                  <a:pt x="7619767" y="6594562"/>
                </a:lnTo>
                <a:lnTo>
                  <a:pt x="0" y="65945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75869">
            <a:off x="16891185" y="8120583"/>
            <a:ext cx="736230" cy="734891"/>
          </a:xfrm>
          <a:custGeom>
            <a:avLst/>
            <a:gdLst/>
            <a:ahLst/>
            <a:cxnLst/>
            <a:rect r="r" b="b" t="t" l="l"/>
            <a:pathLst>
              <a:path h="734891" w="736230">
                <a:moveTo>
                  <a:pt x="0" y="0"/>
                </a:moveTo>
                <a:lnTo>
                  <a:pt x="736230" y="0"/>
                </a:lnTo>
                <a:lnTo>
                  <a:pt x="736230" y="734891"/>
                </a:lnTo>
                <a:lnTo>
                  <a:pt x="0" y="734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-1062383">
            <a:off x="8369593" y="2071946"/>
            <a:ext cx="397379" cy="554718"/>
          </a:xfrm>
          <a:custGeom>
            <a:avLst/>
            <a:gdLst/>
            <a:ahLst/>
            <a:cxnLst/>
            <a:rect r="r" b="b" t="t" l="l"/>
            <a:pathLst>
              <a:path h="554718" w="397379">
                <a:moveTo>
                  <a:pt x="397380" y="0"/>
                </a:moveTo>
                <a:lnTo>
                  <a:pt x="0" y="0"/>
                </a:lnTo>
                <a:lnTo>
                  <a:pt x="0" y="554717"/>
                </a:lnTo>
                <a:lnTo>
                  <a:pt x="397380" y="554717"/>
                </a:lnTo>
                <a:lnTo>
                  <a:pt x="39738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6732351" y="1806379"/>
            <a:ext cx="12741319" cy="1152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8000">
                <a:solidFill>
                  <a:srgbClr val="0B5F9B"/>
                </a:solidFill>
                <a:latin typeface="ITC Benguiat"/>
                <a:ea typeface="ITC Benguiat"/>
                <a:cs typeface="ITC Benguiat"/>
                <a:sym typeface="ITC Benguiat"/>
              </a:rPr>
              <a:t>conclusion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81274" y="3517558"/>
            <a:ext cx="9003764" cy="4305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1"/>
              </a:lnSpc>
            </a:pPr>
            <a:r>
              <a:rPr lang="en-US" sz="329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By strengthening oversight during high-risk periods, improving pricing and verification policies related to vehicle type, and focusing on the most fraud-prone categories among policyholders, insurance companies can build a more accurate system for detecting and reducing fraud, thereby increasing operational efficiency and reducing future losses.</a:t>
            </a:r>
          </a:p>
          <a:p>
            <a:pPr algn="ctr">
              <a:lnSpc>
                <a:spcPts val="3431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39409"/>
            <a:ext cx="18814895" cy="1167150"/>
            <a:chOff x="0" y="0"/>
            <a:chExt cx="4955363" cy="30739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307397"/>
            </a:xfrm>
            <a:custGeom>
              <a:avLst/>
              <a:gdLst/>
              <a:ahLst/>
              <a:cxnLst/>
              <a:rect r="r" b="b" t="t" l="l"/>
              <a:pathLst>
                <a:path h="307397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307397"/>
                  </a:lnTo>
                  <a:lnTo>
                    <a:pt x="0" y="307397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45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618471">
            <a:off x="16667339" y="8261395"/>
            <a:ext cx="934333" cy="920742"/>
          </a:xfrm>
          <a:custGeom>
            <a:avLst/>
            <a:gdLst/>
            <a:ahLst/>
            <a:cxnLst/>
            <a:rect r="r" b="b" t="t" l="l"/>
            <a:pathLst>
              <a:path h="920742" w="934333">
                <a:moveTo>
                  <a:pt x="0" y="0"/>
                </a:moveTo>
                <a:lnTo>
                  <a:pt x="934333" y="0"/>
                </a:lnTo>
                <a:lnTo>
                  <a:pt x="934333" y="920742"/>
                </a:lnTo>
                <a:lnTo>
                  <a:pt x="0" y="9207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73113" y="3949640"/>
            <a:ext cx="638776" cy="635292"/>
          </a:xfrm>
          <a:custGeom>
            <a:avLst/>
            <a:gdLst/>
            <a:ahLst/>
            <a:cxnLst/>
            <a:rect r="r" b="b" t="t" l="l"/>
            <a:pathLst>
              <a:path h="635292" w="638776">
                <a:moveTo>
                  <a:pt x="0" y="0"/>
                </a:moveTo>
                <a:lnTo>
                  <a:pt x="638777" y="0"/>
                </a:lnTo>
                <a:lnTo>
                  <a:pt x="638777" y="635292"/>
                </a:lnTo>
                <a:lnTo>
                  <a:pt x="0" y="6352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336490" y="4144948"/>
            <a:ext cx="5643434" cy="4319792"/>
          </a:xfrm>
          <a:custGeom>
            <a:avLst/>
            <a:gdLst/>
            <a:ahLst/>
            <a:cxnLst/>
            <a:rect r="r" b="b" t="t" l="l"/>
            <a:pathLst>
              <a:path h="4319792" w="5643434">
                <a:moveTo>
                  <a:pt x="0" y="0"/>
                </a:moveTo>
                <a:lnTo>
                  <a:pt x="5643434" y="0"/>
                </a:lnTo>
                <a:lnTo>
                  <a:pt x="5643434" y="4319792"/>
                </a:lnTo>
                <a:lnTo>
                  <a:pt x="0" y="43197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3966" y="746166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8" y="0"/>
                </a:lnTo>
                <a:lnTo>
                  <a:pt x="1929468" y="1929468"/>
                </a:lnTo>
                <a:lnTo>
                  <a:pt x="0" y="19294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4276811"/>
            <a:ext cx="10693501" cy="3389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68"/>
              </a:lnSpc>
            </a:pPr>
            <a:r>
              <a:rPr lang="en-US" sz="3221" b="true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Car insurance fraud is a growing issue that </a:t>
            </a:r>
            <a:r>
              <a:rPr lang="en-US" sz="3221" b="true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increases costs for insurers and honest customers.</a:t>
            </a:r>
            <a:r>
              <a:rPr lang="en-US" sz="3221" b="true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This project analyzes vehicle insurance data to </a:t>
            </a:r>
            <a:r>
              <a:rPr lang="en-US" sz="3221" b="true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identify patterns linked to fraudulent claims</a:t>
            </a:r>
            <a:r>
              <a:rPr lang="en-US" sz="3221" b="true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and later on, help insurance companies strengthen fraud detection and reduce its impact on the industry.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0983" y="2408075"/>
            <a:ext cx="11425142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false" rot="0">
            <a:off x="9424787" y="1097924"/>
            <a:ext cx="8235476" cy="9040942"/>
          </a:xfrm>
          <a:custGeom>
            <a:avLst/>
            <a:gdLst/>
            <a:ahLst/>
            <a:cxnLst/>
            <a:rect r="r" b="b" t="t" l="l"/>
            <a:pathLst>
              <a:path h="9040942" w="8235476">
                <a:moveTo>
                  <a:pt x="8235476" y="0"/>
                </a:moveTo>
                <a:lnTo>
                  <a:pt x="0" y="0"/>
                </a:lnTo>
                <a:lnTo>
                  <a:pt x="0" y="9040942"/>
                </a:lnTo>
                <a:lnTo>
                  <a:pt x="8235476" y="9040942"/>
                </a:lnTo>
                <a:lnTo>
                  <a:pt x="823547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84986" y="1310014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9" y="0"/>
                </a:lnTo>
                <a:lnTo>
                  <a:pt x="1929469" y="1929469"/>
                </a:lnTo>
                <a:lnTo>
                  <a:pt x="0" y="19294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2288826" y="3620483"/>
            <a:ext cx="6792448" cy="3601569"/>
            <a:chOff x="0" y="0"/>
            <a:chExt cx="9056598" cy="4802091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219075"/>
              <a:ext cx="9056598" cy="38218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30"/>
                </a:lnSpc>
              </a:pPr>
              <a:r>
                <a:rPr lang="en-US" sz="8034" spc="-321">
                  <a:solidFill>
                    <a:srgbClr val="0F2F76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THANK</a:t>
              </a:r>
              <a:r>
                <a:rPr lang="en-US" sz="8034" spc="-321">
                  <a:solidFill>
                    <a:srgbClr val="0F2F76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 </a:t>
              </a:r>
              <a:r>
                <a:rPr lang="en-US" sz="8034" spc="-321">
                  <a:solidFill>
                    <a:srgbClr val="0F2F76"/>
                  </a:solidFill>
                  <a:latin typeface="Neue Machina"/>
                  <a:ea typeface="Neue Machina"/>
                  <a:cs typeface="Neue Machina"/>
                  <a:sym typeface="Neue Machina"/>
                </a:rPr>
                <a:t>YOU FOR LISINING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4001389"/>
              <a:ext cx="9056598" cy="8007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898322">
            <a:off x="16143579" y="1960244"/>
            <a:ext cx="1160960" cy="1169465"/>
          </a:xfrm>
          <a:custGeom>
            <a:avLst/>
            <a:gdLst/>
            <a:ahLst/>
            <a:cxnLst/>
            <a:rect r="r" b="b" t="t" l="l"/>
            <a:pathLst>
              <a:path h="1169465" w="1160960">
                <a:moveTo>
                  <a:pt x="0" y="0"/>
                </a:moveTo>
                <a:lnTo>
                  <a:pt x="1160959" y="0"/>
                </a:lnTo>
                <a:lnTo>
                  <a:pt x="1160959" y="1169465"/>
                </a:lnTo>
                <a:lnTo>
                  <a:pt x="0" y="11694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802296">
            <a:off x="15280788" y="6765545"/>
            <a:ext cx="667761" cy="628909"/>
          </a:xfrm>
          <a:custGeom>
            <a:avLst/>
            <a:gdLst/>
            <a:ahLst/>
            <a:cxnLst/>
            <a:rect r="r" b="b" t="t" l="l"/>
            <a:pathLst>
              <a:path h="628909" w="667761">
                <a:moveTo>
                  <a:pt x="0" y="0"/>
                </a:moveTo>
                <a:lnTo>
                  <a:pt x="667761" y="0"/>
                </a:lnTo>
                <a:lnTo>
                  <a:pt x="667761" y="628909"/>
                </a:lnTo>
                <a:lnTo>
                  <a:pt x="0" y="6289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58668">
            <a:off x="1532834" y="7303565"/>
            <a:ext cx="1297061" cy="1325992"/>
          </a:xfrm>
          <a:custGeom>
            <a:avLst/>
            <a:gdLst/>
            <a:ahLst/>
            <a:cxnLst/>
            <a:rect r="r" b="b" t="t" l="l"/>
            <a:pathLst>
              <a:path h="1325992" w="1297061">
                <a:moveTo>
                  <a:pt x="0" y="0"/>
                </a:moveTo>
                <a:lnTo>
                  <a:pt x="1297061" y="0"/>
                </a:lnTo>
                <a:lnTo>
                  <a:pt x="1297061" y="1325992"/>
                </a:lnTo>
                <a:lnTo>
                  <a:pt x="0" y="13259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355231" y="363140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59" y="0"/>
                </a:lnTo>
                <a:lnTo>
                  <a:pt x="6716859" y="6716860"/>
                </a:lnTo>
                <a:lnTo>
                  <a:pt x="0" y="67168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53926" y="4536790"/>
            <a:ext cx="10466304" cy="422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6"/>
              </a:lnSpc>
              <a:spcBef>
                <a:spcPct val="0"/>
              </a:spcBef>
            </a:pP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SureWay Insurance, founded in the early </a:t>
            </a:r>
            <a:r>
              <a:rPr lang="en-US" b="true" sz="2697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1990s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, is a trusted insurance provider known for</a:t>
            </a:r>
            <a:r>
              <a:rPr lang="en-US" b="true" sz="2697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reliable service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and customer-focused solutions. Over the years, the company has </a:t>
            </a:r>
            <a:r>
              <a:rPr lang="en-US" b="true" sz="2697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expanded its offerings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to include vehicle insurance along with home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insurance. With a strong reputation for </a:t>
            </a:r>
            <a:r>
              <a:rPr lang="en-US" b="true" sz="2697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fairness 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and </a:t>
            </a:r>
            <a:r>
              <a:rPr lang="en-US" b="true" sz="2697">
                <a:solidFill>
                  <a:srgbClr val="DB7B3E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fast claim handling,</a:t>
            </a:r>
            <a:r>
              <a:rPr lang="en-US" b="true" sz="2697">
                <a:solidFill>
                  <a:srgbClr val="0B5F9B"/>
                </a:solidFill>
                <a:latin typeface="Tex Gyre Bonum Bold"/>
                <a:ea typeface="Tex Gyre Bonum Bold"/>
                <a:cs typeface="Tex Gyre Bonum Bold"/>
                <a:sym typeface="Tex Gyre Bonum Bold"/>
              </a:rPr>
              <a:t> SureWay combines decades of experience with modern digital tools to deliver simple, secure, and transparent insurance services.</a:t>
            </a:r>
          </a:p>
          <a:p>
            <a:pPr algn="just">
              <a:lnSpc>
                <a:spcPts val="3496"/>
              </a:lnSpc>
              <a:spcBef>
                <a:spcPct val="0"/>
              </a:spcBef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3510687" y="1506433"/>
            <a:ext cx="6545153" cy="2728215"/>
            <a:chOff x="0" y="0"/>
            <a:chExt cx="8726871" cy="36376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040682"/>
              <a:ext cx="8726871" cy="25969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624"/>
                </a:lnSpc>
              </a:pPr>
              <a:r>
                <a:rPr lang="en-US" b="true" sz="9462">
                  <a:solidFill>
                    <a:srgbClr val="0B5F9B"/>
                  </a:solidFill>
                  <a:latin typeface="Gliker Bold"/>
                  <a:ea typeface="Gliker Bold"/>
                  <a:cs typeface="Gliker Bold"/>
                  <a:sym typeface="Gliker Bold"/>
                </a:rPr>
                <a:t>Sureway insurance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68315" y="295275"/>
              <a:ext cx="7760240" cy="11257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24"/>
                </a:lnSpc>
              </a:pPr>
              <a:r>
                <a:rPr lang="en-US" sz="7099">
                  <a:solidFill>
                    <a:srgbClr val="222222"/>
                  </a:solidFill>
                  <a:latin typeface="Tarif Light"/>
                  <a:ea typeface="Tarif Light"/>
                  <a:cs typeface="Tarif Light"/>
                  <a:sym typeface="Tarif Light"/>
                </a:rPr>
                <a:t>about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025068" y="2617828"/>
            <a:ext cx="7105564" cy="6640472"/>
          </a:xfrm>
          <a:custGeom>
            <a:avLst/>
            <a:gdLst/>
            <a:ahLst/>
            <a:cxnLst/>
            <a:rect r="r" b="b" t="t" l="l"/>
            <a:pathLst>
              <a:path h="6640472" w="7105564">
                <a:moveTo>
                  <a:pt x="0" y="0"/>
                </a:moveTo>
                <a:lnTo>
                  <a:pt x="7105563" y="0"/>
                </a:lnTo>
                <a:lnTo>
                  <a:pt x="7105563" y="6640472"/>
                </a:lnTo>
                <a:lnTo>
                  <a:pt x="0" y="6640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9272" y="2698579"/>
            <a:ext cx="11425142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50"/>
              </a:lnSpc>
            </a:pPr>
            <a:r>
              <a:rPr lang="en-US" sz="9500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p</a:t>
            </a:r>
            <a:r>
              <a:rPr lang="en-US" sz="9500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roblem statement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9272" y="4416930"/>
            <a:ext cx="10035796" cy="256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77"/>
              </a:lnSpc>
            </a:pP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SureWay Insurance has experienced an </a:t>
            </a:r>
            <a:r>
              <a:rPr lang="en-US" sz="441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increase </a:t>
            </a: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in suspicious claims by </a:t>
            </a:r>
            <a:r>
              <a:rPr lang="en-US" sz="441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6%</a:t>
            </a: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from </a:t>
            </a:r>
            <a:r>
              <a:rPr lang="en-US" sz="441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1993 until 1996</a:t>
            </a: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, which</a:t>
            </a: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increased its </a:t>
            </a:r>
            <a:r>
              <a:rPr lang="en-US" sz="4419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operating costs</a:t>
            </a:r>
            <a:r>
              <a:rPr lang="en-US" sz="4419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and afftected customer confidence.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3966" y="746166"/>
            <a:ext cx="1929469" cy="1929469"/>
          </a:xfrm>
          <a:custGeom>
            <a:avLst/>
            <a:gdLst/>
            <a:ahLst/>
            <a:cxnLst/>
            <a:rect r="r" b="b" t="t" l="l"/>
            <a:pathLst>
              <a:path h="1929469" w="1929469">
                <a:moveTo>
                  <a:pt x="0" y="0"/>
                </a:moveTo>
                <a:lnTo>
                  <a:pt x="1929468" y="0"/>
                </a:lnTo>
                <a:lnTo>
                  <a:pt x="1929468" y="1929468"/>
                </a:lnTo>
                <a:lnTo>
                  <a:pt x="0" y="19294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58793" y="3088142"/>
            <a:ext cx="8317052" cy="5882424"/>
          </a:xfrm>
          <a:custGeom>
            <a:avLst/>
            <a:gdLst/>
            <a:ahLst/>
            <a:cxnLst/>
            <a:rect r="r" b="b" t="t" l="l"/>
            <a:pathLst>
              <a:path h="5882424" w="8317052">
                <a:moveTo>
                  <a:pt x="0" y="0"/>
                </a:moveTo>
                <a:lnTo>
                  <a:pt x="8317052" y="0"/>
                </a:lnTo>
                <a:lnTo>
                  <a:pt x="8317052" y="5882424"/>
                </a:lnTo>
                <a:lnTo>
                  <a:pt x="0" y="5882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385303">
            <a:off x="16339050" y="1638925"/>
            <a:ext cx="1207950" cy="1234893"/>
          </a:xfrm>
          <a:custGeom>
            <a:avLst/>
            <a:gdLst/>
            <a:ahLst/>
            <a:cxnLst/>
            <a:rect r="r" b="b" t="t" l="l"/>
            <a:pathLst>
              <a:path h="1234893" w="1207950">
                <a:moveTo>
                  <a:pt x="0" y="0"/>
                </a:moveTo>
                <a:lnTo>
                  <a:pt x="1207950" y="0"/>
                </a:lnTo>
                <a:lnTo>
                  <a:pt x="1207950" y="1234894"/>
                </a:lnTo>
                <a:lnTo>
                  <a:pt x="0" y="12348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07446">
            <a:off x="1444946" y="8322792"/>
            <a:ext cx="622355" cy="621224"/>
          </a:xfrm>
          <a:custGeom>
            <a:avLst/>
            <a:gdLst/>
            <a:ahLst/>
            <a:cxnLst/>
            <a:rect r="r" b="b" t="t" l="l"/>
            <a:pathLst>
              <a:path h="621224" w="622355">
                <a:moveTo>
                  <a:pt x="0" y="0"/>
                </a:moveTo>
                <a:lnTo>
                  <a:pt x="622355" y="0"/>
                </a:lnTo>
                <a:lnTo>
                  <a:pt x="622355" y="621223"/>
                </a:lnTo>
                <a:lnTo>
                  <a:pt x="0" y="6212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219778">
            <a:off x="9220673" y="1638575"/>
            <a:ext cx="362787" cy="506429"/>
          </a:xfrm>
          <a:custGeom>
            <a:avLst/>
            <a:gdLst/>
            <a:ahLst/>
            <a:cxnLst/>
            <a:rect r="r" b="b" t="t" l="l"/>
            <a:pathLst>
              <a:path h="506429" w="362787">
                <a:moveTo>
                  <a:pt x="0" y="0"/>
                </a:moveTo>
                <a:lnTo>
                  <a:pt x="362787" y="0"/>
                </a:lnTo>
                <a:lnTo>
                  <a:pt x="362787" y="506429"/>
                </a:lnTo>
                <a:lnTo>
                  <a:pt x="0" y="5064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1914" y="626594"/>
            <a:ext cx="1750654" cy="1750654"/>
          </a:xfrm>
          <a:custGeom>
            <a:avLst/>
            <a:gdLst/>
            <a:ahLst/>
            <a:cxnLst/>
            <a:rect r="r" b="b" t="t" l="l"/>
            <a:pathLst>
              <a:path h="1750654" w="1750654">
                <a:moveTo>
                  <a:pt x="0" y="0"/>
                </a:moveTo>
                <a:lnTo>
                  <a:pt x="1750654" y="0"/>
                </a:lnTo>
                <a:lnTo>
                  <a:pt x="1750654" y="1750653"/>
                </a:lnTo>
                <a:lnTo>
                  <a:pt x="0" y="175065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60058" y="2489208"/>
            <a:ext cx="13333382" cy="969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8799">
                <a:solidFill>
                  <a:srgbClr val="0B5F9B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Objectives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349" y="3998383"/>
            <a:ext cx="8542008" cy="36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Do fraud cases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increase in certain months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Is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fraud more common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in urban or rural areas?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Which 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vehicle makes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have the highest fraud rates?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Does 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gender 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affect the likelihood of fraud?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How does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marital status 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relate to fraud?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Which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policy type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(Liability, Collision, All Risks) has the highest fraud rate?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Are certain 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vehicle categories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(Sedan, Sport, Utility) linked to higher 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deductibles in fraud cases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Does the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day of the week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 impact fraudulent claim filings?</a:t>
            </a:r>
          </a:p>
          <a:p>
            <a:pPr algn="just" marL="468232" indent="-234116" lvl="1">
              <a:lnSpc>
                <a:spcPts val="2450"/>
              </a:lnSpc>
              <a:buFont typeface="Arial"/>
              <a:buChar char="•"/>
            </a:pP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How does the </a:t>
            </a:r>
            <a:r>
              <a:rPr lang="en-US" sz="2168">
                <a:solidFill>
                  <a:srgbClr val="DB7B3E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age group relate to fraud probability</a:t>
            </a:r>
            <a:r>
              <a:rPr lang="en-US" sz="2168">
                <a:solidFill>
                  <a:srgbClr val="0B5F9B"/>
                </a:solidFill>
                <a:latin typeface="Tex Gyre Bonum"/>
                <a:ea typeface="Tex Gyre Bonum"/>
                <a:cs typeface="Tex Gyre Bonum"/>
                <a:sym typeface="Tex Gyre Bonum"/>
              </a:rPr>
              <a:t>?</a:t>
            </a:r>
          </a:p>
          <a:p>
            <a:pPr algn="just">
              <a:lnSpc>
                <a:spcPts val="245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04588">
            <a:off x="1335738" y="7616883"/>
            <a:ext cx="886636" cy="867291"/>
          </a:xfrm>
          <a:custGeom>
            <a:avLst/>
            <a:gdLst/>
            <a:ahLst/>
            <a:cxnLst/>
            <a:rect r="r" b="b" t="t" l="l"/>
            <a:pathLst>
              <a:path h="867291" w="886636">
                <a:moveTo>
                  <a:pt x="0" y="0"/>
                </a:moveTo>
                <a:lnTo>
                  <a:pt x="886636" y="0"/>
                </a:lnTo>
                <a:lnTo>
                  <a:pt x="886636" y="867291"/>
                </a:lnTo>
                <a:lnTo>
                  <a:pt x="0" y="867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60836" y="7735358"/>
            <a:ext cx="1103549" cy="1339850"/>
          </a:xfrm>
          <a:custGeom>
            <a:avLst/>
            <a:gdLst/>
            <a:ahLst/>
            <a:cxnLst/>
            <a:rect r="r" b="b" t="t" l="l"/>
            <a:pathLst>
              <a:path h="1339850" w="1103549">
                <a:moveTo>
                  <a:pt x="0" y="0"/>
                </a:moveTo>
                <a:lnTo>
                  <a:pt x="1103549" y="0"/>
                </a:lnTo>
                <a:lnTo>
                  <a:pt x="1103549" y="1339849"/>
                </a:lnTo>
                <a:lnTo>
                  <a:pt x="0" y="1339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7498" y="1522104"/>
            <a:ext cx="1103549" cy="910930"/>
          </a:xfrm>
          <a:custGeom>
            <a:avLst/>
            <a:gdLst/>
            <a:ahLst/>
            <a:cxnLst/>
            <a:rect r="r" b="b" t="t" l="l"/>
            <a:pathLst>
              <a:path h="910930" w="1103549">
                <a:moveTo>
                  <a:pt x="0" y="0"/>
                </a:moveTo>
                <a:lnTo>
                  <a:pt x="1103550" y="0"/>
                </a:lnTo>
                <a:lnTo>
                  <a:pt x="1103550" y="910930"/>
                </a:lnTo>
                <a:lnTo>
                  <a:pt x="0" y="91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3192" y="3042983"/>
            <a:ext cx="538857" cy="560248"/>
          </a:xfrm>
          <a:custGeom>
            <a:avLst/>
            <a:gdLst/>
            <a:ahLst/>
            <a:cxnLst/>
            <a:rect r="r" b="b" t="t" l="l"/>
            <a:pathLst>
              <a:path h="560248" w="538857">
                <a:moveTo>
                  <a:pt x="0" y="0"/>
                </a:moveTo>
                <a:lnTo>
                  <a:pt x="538857" y="0"/>
                </a:lnTo>
                <a:lnTo>
                  <a:pt x="538857" y="560248"/>
                </a:lnTo>
                <a:lnTo>
                  <a:pt x="0" y="560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182049" y="3767210"/>
            <a:ext cx="11421829" cy="3968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677"/>
              </a:lnSpc>
            </a:pP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 </a:t>
            </a: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 Analysis</a:t>
            </a:r>
          </a:p>
          <a:p>
            <a:pPr algn="l">
              <a:lnSpc>
                <a:spcPts val="14677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326173" y="9258300"/>
            <a:ext cx="19417061" cy="1571180"/>
            <a:chOff x="0" y="0"/>
            <a:chExt cx="5113958" cy="41380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113958" cy="413809"/>
            </a:xfrm>
            <a:custGeom>
              <a:avLst/>
              <a:gdLst/>
              <a:ahLst/>
              <a:cxnLst/>
              <a:rect r="r" b="b" t="t" l="l"/>
              <a:pathLst>
                <a:path h="413809" w="5113958">
                  <a:moveTo>
                    <a:pt x="0" y="0"/>
                  </a:moveTo>
                  <a:lnTo>
                    <a:pt x="5113958" y="0"/>
                  </a:lnTo>
                  <a:lnTo>
                    <a:pt x="5113958" y="413809"/>
                  </a:lnTo>
                  <a:lnTo>
                    <a:pt x="0" y="413809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5113958" cy="4519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-604588">
            <a:off x="1335738" y="7616883"/>
            <a:ext cx="886636" cy="867291"/>
          </a:xfrm>
          <a:custGeom>
            <a:avLst/>
            <a:gdLst/>
            <a:ahLst/>
            <a:cxnLst/>
            <a:rect r="r" b="b" t="t" l="l"/>
            <a:pathLst>
              <a:path h="867291" w="886636">
                <a:moveTo>
                  <a:pt x="0" y="0"/>
                </a:moveTo>
                <a:lnTo>
                  <a:pt x="886636" y="0"/>
                </a:lnTo>
                <a:lnTo>
                  <a:pt x="886636" y="867291"/>
                </a:lnTo>
                <a:lnTo>
                  <a:pt x="0" y="8672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60836" y="7735358"/>
            <a:ext cx="1103549" cy="1339850"/>
          </a:xfrm>
          <a:custGeom>
            <a:avLst/>
            <a:gdLst/>
            <a:ahLst/>
            <a:cxnLst/>
            <a:rect r="r" b="b" t="t" l="l"/>
            <a:pathLst>
              <a:path h="1339850" w="1103549">
                <a:moveTo>
                  <a:pt x="0" y="0"/>
                </a:moveTo>
                <a:lnTo>
                  <a:pt x="1103549" y="0"/>
                </a:lnTo>
                <a:lnTo>
                  <a:pt x="1103549" y="1339849"/>
                </a:lnTo>
                <a:lnTo>
                  <a:pt x="0" y="13398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767498" y="1522104"/>
            <a:ext cx="1103549" cy="910930"/>
          </a:xfrm>
          <a:custGeom>
            <a:avLst/>
            <a:gdLst/>
            <a:ahLst/>
            <a:cxnLst/>
            <a:rect r="r" b="b" t="t" l="l"/>
            <a:pathLst>
              <a:path h="910930" w="1103549">
                <a:moveTo>
                  <a:pt x="0" y="0"/>
                </a:moveTo>
                <a:lnTo>
                  <a:pt x="1103550" y="0"/>
                </a:lnTo>
                <a:lnTo>
                  <a:pt x="1103550" y="910930"/>
                </a:lnTo>
                <a:lnTo>
                  <a:pt x="0" y="9109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643192" y="3042983"/>
            <a:ext cx="538857" cy="560248"/>
          </a:xfrm>
          <a:custGeom>
            <a:avLst/>
            <a:gdLst/>
            <a:ahLst/>
            <a:cxnLst/>
            <a:rect r="r" b="b" t="t" l="l"/>
            <a:pathLst>
              <a:path h="560248" w="538857">
                <a:moveTo>
                  <a:pt x="0" y="0"/>
                </a:moveTo>
                <a:lnTo>
                  <a:pt x="538857" y="0"/>
                </a:lnTo>
                <a:lnTo>
                  <a:pt x="538857" y="560248"/>
                </a:lnTo>
                <a:lnTo>
                  <a:pt x="0" y="5602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779056" y="3505102"/>
            <a:ext cx="13882336" cy="4004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77"/>
              </a:lnSpc>
            </a:pP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Ge</a:t>
            </a:r>
            <a:r>
              <a:rPr lang="en-US" sz="19570">
                <a:solidFill>
                  <a:srgbClr val="DB7B3E"/>
                </a:solidFill>
                <a:latin typeface="Higuen Elegant Serif"/>
                <a:ea typeface="Higuen Elegant Serif"/>
                <a:cs typeface="Higuen Elegant Serif"/>
                <a:sym typeface="Higuen Elegant Serif"/>
              </a:rPr>
              <a:t>neral Information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26173" y="-200722"/>
            <a:ext cx="18814895" cy="1128462"/>
            <a:chOff x="0" y="0"/>
            <a:chExt cx="4955363" cy="297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955363" cy="297208"/>
            </a:xfrm>
            <a:custGeom>
              <a:avLst/>
              <a:gdLst/>
              <a:ahLst/>
              <a:cxnLst/>
              <a:rect r="r" b="b" t="t" l="l"/>
              <a:pathLst>
                <a:path h="297208" w="4955363">
                  <a:moveTo>
                    <a:pt x="0" y="0"/>
                  </a:moveTo>
                  <a:lnTo>
                    <a:pt x="4955363" y="0"/>
                  </a:lnTo>
                  <a:lnTo>
                    <a:pt x="4955363" y="297208"/>
                  </a:lnTo>
                  <a:lnTo>
                    <a:pt x="0" y="297208"/>
                  </a:lnTo>
                  <a:close/>
                </a:path>
              </a:pathLst>
            </a:custGeom>
            <a:solidFill>
              <a:srgbClr val="0B5F9B"/>
            </a:solidFill>
            <a:ln w="142875" cap="sq">
              <a:solidFill>
                <a:srgbClr val="DB7B3E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955363" cy="3353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88213" y="1673525"/>
            <a:ext cx="10766021" cy="9103666"/>
          </a:xfrm>
          <a:custGeom>
            <a:avLst/>
            <a:gdLst/>
            <a:ahLst/>
            <a:cxnLst/>
            <a:rect r="r" b="b" t="t" l="l"/>
            <a:pathLst>
              <a:path h="9103666" w="10766021">
                <a:moveTo>
                  <a:pt x="0" y="0"/>
                </a:moveTo>
                <a:lnTo>
                  <a:pt x="10766022" y="0"/>
                </a:lnTo>
                <a:lnTo>
                  <a:pt x="10766022" y="9103666"/>
                </a:lnTo>
                <a:lnTo>
                  <a:pt x="0" y="9103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24" t="-21806" r="-1424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287870"/>
            <a:ext cx="8334503" cy="1900852"/>
          </a:xfrm>
          <a:custGeom>
            <a:avLst/>
            <a:gdLst/>
            <a:ahLst/>
            <a:cxnLst/>
            <a:rect r="r" b="b" t="t" l="l"/>
            <a:pathLst>
              <a:path h="1900852" w="8334503">
                <a:moveTo>
                  <a:pt x="0" y="0"/>
                </a:moveTo>
                <a:lnTo>
                  <a:pt x="8334503" y="0"/>
                </a:lnTo>
                <a:lnTo>
                  <a:pt x="8334503" y="1900852"/>
                </a:lnTo>
                <a:lnTo>
                  <a:pt x="0" y="1900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DAG5Zr1feG0</dc:identifier>
  <dcterms:modified xsi:type="dcterms:W3CDTF">2011-08-01T06:04:30Z</dcterms:modified>
  <cp:revision>1</cp:revision>
  <dc:title>Car Insurance Illustrative Blue Orange Talking Presentation</dc:title>
</cp:coreProperties>
</file>